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12"/>
  </p:notesMasterIdLst>
  <p:sldIdLst>
    <p:sldId id="308" r:id="rId2"/>
    <p:sldId id="351" r:id="rId3"/>
    <p:sldId id="334" r:id="rId4"/>
    <p:sldId id="335" r:id="rId5"/>
    <p:sldId id="340" r:id="rId6"/>
    <p:sldId id="350" r:id="rId7"/>
    <p:sldId id="353" r:id="rId8"/>
    <p:sldId id="354" r:id="rId9"/>
    <p:sldId id="352" r:id="rId10"/>
    <p:sldId id="355" r:id="rId11"/>
  </p:sldIdLst>
  <p:sldSz cx="9144000" cy="6858000" type="screen4x3"/>
  <p:notesSz cx="6934200" cy="9220200"/>
  <p:embeddedFontLst>
    <p:embeddedFont>
      <p:font typeface="squeaky chalk sound" panose="020B0604020202020204"/>
      <p:regular r:id="rId13"/>
    </p:embeddedFont>
    <p:embeddedFont>
      <p:font typeface="Verdana" panose="020B0604030504040204" pitchFamily="34" charset="0"/>
      <p:regular r:id="rId14"/>
      <p:bold r:id="rId15"/>
      <p:italic r:id="rId16"/>
      <p:boldItalic r:id="rId17"/>
    </p:embeddedFont>
    <p:embeddedFont>
      <p:font typeface="Webdings" panose="05030102010509060703" pitchFamily="18" charset="2"/>
      <p:regular r:id="rId18"/>
    </p:embeddedFont>
  </p:embeddedFont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88">
          <p15:clr>
            <a:srgbClr val="A4A3A4"/>
          </p15:clr>
        </p15:guide>
        <p15:guide id="2" pos="158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4">
          <p15:clr>
            <a:srgbClr val="A4A3A4"/>
          </p15:clr>
        </p15:guide>
        <p15:guide id="2" pos="218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FFFF00"/>
    <a:srgbClr val="008000"/>
    <a:srgbClr val="3333FF"/>
    <a:srgbClr val="CA0C00"/>
    <a:srgbClr val="000066"/>
    <a:srgbClr val="800000"/>
    <a:srgbClr val="B529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97" autoAdjust="0"/>
    <p:restoredTop sz="94718" autoAdjust="0"/>
  </p:normalViewPr>
  <p:slideViewPr>
    <p:cSldViewPr>
      <p:cViewPr varScale="1">
        <p:scale>
          <a:sx n="82" d="100"/>
          <a:sy n="82" d="100"/>
        </p:scale>
        <p:origin x="1968" y="84"/>
      </p:cViewPr>
      <p:guideLst>
        <p:guide orient="horz" pos="1488"/>
        <p:guide pos="1584"/>
      </p:guideLst>
    </p:cSldViewPr>
  </p:slideViewPr>
  <p:outlineViewPr>
    <p:cViewPr>
      <p:scale>
        <a:sx n="33" d="100"/>
        <a:sy n="33" d="100"/>
      </p:scale>
      <p:origin x="0" y="660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862" y="-108"/>
      </p:cViewPr>
      <p:guideLst>
        <p:guide orient="horz" pos="2904"/>
        <p:guide pos="218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5FAA672-FE4F-4743-9BA9-8306D2AC99F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0375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B872B9-772D-44F5-A180-F9393A564ED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27475" y="0"/>
            <a:ext cx="3005138" cy="460375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C2523CEC-B9BE-4465-AAB1-5FC4BCE220FE}" type="datetimeFigureOut">
              <a:rPr lang="en-US"/>
              <a:pPr>
                <a:defRPr/>
              </a:pPr>
              <a:t>10/20/2024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E59239FA-136C-4ED0-92BE-96F9C00D78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692150"/>
            <a:ext cx="4610100" cy="3457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9" tIns="46154" rIns="92309" bIns="46154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1219929D-1C62-4513-B0D4-D041D7E18F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93738" y="4379913"/>
            <a:ext cx="5546725" cy="4148137"/>
          </a:xfrm>
          <a:prstGeom prst="rect">
            <a:avLst/>
          </a:prstGeom>
        </p:spPr>
        <p:txBody>
          <a:bodyPr vert="horz" lIns="92309" tIns="46154" rIns="92309" bIns="46154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717953-5AEB-40CB-883E-08243895B6A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758238"/>
            <a:ext cx="3005138" cy="460375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4123F2-0163-44D6-A454-57835E794D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27475" y="8758238"/>
            <a:ext cx="3005138" cy="460375"/>
          </a:xfrm>
          <a:prstGeom prst="rect">
            <a:avLst/>
          </a:prstGeom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C18E76D-9100-4956-AA17-A5C813690C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4286148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569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24622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139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3845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025444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01677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290794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37573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424059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924892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1" descr="review_bkgrnd_new">
            <a:extLst>
              <a:ext uri="{FF2B5EF4-FFF2-40B4-BE49-F238E27FC236}">
                <a16:creationId xmlns:a16="http://schemas.microsoft.com/office/drawing/2014/main" id="{E5A329AB-0D25-4662-9100-F858EBA438A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2" descr="MARKET_TECH_new">
            <a:extLst>
              <a:ext uri="{FF2B5EF4-FFF2-40B4-BE49-F238E27FC236}">
                <a16:creationId xmlns:a16="http://schemas.microsoft.com/office/drawing/2014/main" id="{C7295854-65B3-4019-BFEC-95F6F69859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71700" y="1063625"/>
            <a:ext cx="2451100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Tesla%20Answers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google.com/url?sa=i&amp;rct=j&amp;q=&amp;esrc=s&amp;frm=1&amp;source=images&amp;cd=&amp;cad=rja&amp;docid=3UCfTwG5r2Ht1M&amp;tbnid=nPv7xzELUKUHkM:&amp;ved=0CAUQjRw&amp;url=http%3A%2F%2Fblog.clicktale.com%2F2011%2F05%2F09%2Fhow-to-profile-your-customers-and-target-your-traffic%2F&amp;ei=hGE2UvraFcKIqgHrn4Ag&amp;psig=AFQjCNGl2lJgNTUTFB4LYmWYTQ9q7-DNiA&amp;ust=1379382001846371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google.com/url?sa=i&amp;rct=j&amp;q=&amp;esrc=s&amp;frm=1&amp;source=images&amp;cd=&amp;cad=rja&amp;docid=3UCfTwG5r2Ht1M&amp;tbnid=nPv7xzELUKUHkM:&amp;ved=0CAUQjRw&amp;url=http%3A%2F%2Fblog.clicktale.com%2F2011%2F05%2F09%2Fhow-to-profile-your-customers-and-target-your-traffic%2F&amp;ei=hGE2UvraFcKIqgHrn4Ag&amp;psig=AFQjCNGl2lJgNTUTFB4LYmWYTQ9q7-DNiA&amp;ust=1379382001846371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E8D78C15-D53C-4732-BF36-9C3E682924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219200"/>
            <a:ext cx="1066800" cy="5562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75" name="Rectangle 8">
            <a:extLst>
              <a:ext uri="{FF2B5EF4-FFF2-40B4-BE49-F238E27FC236}">
                <a16:creationId xmlns:a16="http://schemas.microsoft.com/office/drawing/2014/main" id="{6A6B583C-C5C5-4687-B9C4-89E48A0854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1066800"/>
            <a:ext cx="647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solidFill>
                  <a:schemeClr val="bg1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SECTION 1.2 REVIEW</a:t>
            </a:r>
          </a:p>
        </p:txBody>
      </p:sp>
      <p:sp>
        <p:nvSpPr>
          <p:cNvPr id="3076" name="Text Box 9">
            <a:extLst>
              <a:ext uri="{FF2B5EF4-FFF2-40B4-BE49-F238E27FC236}">
                <a16:creationId xmlns:a16="http://schemas.microsoft.com/office/drawing/2014/main" id="{ADE5D057-D69A-4DA8-A925-02D1171303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6064250"/>
            <a:ext cx="3505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600">
                <a:solidFill>
                  <a:schemeClr val="bg1"/>
                </a:solidFill>
                <a:latin typeface="squeaky chalk sound"/>
              </a:rPr>
              <a:t>- click twice to continue -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A5F1362C-B83C-41D0-A7D3-35F81183E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Chapter 2-1</a:t>
            </a:r>
          </a:p>
        </p:txBody>
      </p:sp>
      <p:sp>
        <p:nvSpPr>
          <p:cNvPr id="3078" name="Text Placeholder 9">
            <a:extLst>
              <a:ext uri="{FF2B5EF4-FFF2-40B4-BE49-F238E27FC236}">
                <a16:creationId xmlns:a16="http://schemas.microsoft.com/office/drawing/2014/main" id="{A9B283DF-B334-4185-9D39-ABE9193EC13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altLang="en-US" sz="4400" b="1"/>
              <a:t>Fundamentals of Marketing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Tesla Car Prices In 2020: How Much ...">
            <a:hlinkClick r:id="rId2" action="ppaction://hlinkfile"/>
            <a:extLst>
              <a:ext uri="{FF2B5EF4-FFF2-40B4-BE49-F238E27FC236}">
                <a16:creationId xmlns:a16="http://schemas.microsoft.com/office/drawing/2014/main" id="{8C82B3A4-650C-4B48-724C-EDAF1C2753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2563" y="2173532"/>
            <a:ext cx="6238874" cy="3119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AE1CA729-55A9-50CD-06C7-77BDA47CAB3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81000" y="1219200"/>
            <a:ext cx="8229600" cy="11430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altLang="en-US" dirty="0"/>
              <a:t>Answers to the Tesla Assignment</a:t>
            </a:r>
          </a:p>
        </p:txBody>
      </p:sp>
    </p:spTree>
    <p:extLst>
      <p:ext uri="{BB962C8B-B14F-4D97-AF65-F5344CB8AC3E}">
        <p14:creationId xmlns:p14="http://schemas.microsoft.com/office/powerpoint/2010/main" val="31237818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06478044-6245-4934-991B-DE61B428BE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2D942F95-B63C-4A94-B96F-8A672F361D7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Market Share Quiz on Google Classroom.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4">
            <a:extLst>
              <a:ext uri="{FF2B5EF4-FFF2-40B4-BE49-F238E27FC236}">
                <a16:creationId xmlns:a16="http://schemas.microsoft.com/office/drawing/2014/main" id="{80FE5E47-6E55-4C17-BE5C-7E3D0C9AFA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4452938"/>
            <a:ext cx="3211513" cy="240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1" name="Title 1">
            <a:extLst>
              <a:ext uri="{FF2B5EF4-FFF2-40B4-BE49-F238E27FC236}">
                <a16:creationId xmlns:a16="http://schemas.microsoft.com/office/drawing/2014/main" id="{AB1BD85A-8996-4A6E-845F-64DD5B00968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990600"/>
            <a:ext cx="8229600" cy="8080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3200"/>
              <a:t>Target Market and Market Segmentation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99C661-1223-454B-9B14-0FE99DE3B31A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905000"/>
            <a:ext cx="82296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2800"/>
              <a:t>Marketers look for ways to find those who want their product most:</a:t>
            </a:r>
          </a:p>
          <a:p>
            <a:pPr lvl="1"/>
            <a:r>
              <a:rPr lang="en-US" altLang="en-US" sz="2000" b="1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market segmenting:  </a:t>
            </a:r>
            <a:r>
              <a:rPr lang="en-US" altLang="en-US" sz="2400"/>
              <a:t>is the process of classifying customers by needs and wants</a:t>
            </a:r>
          </a:p>
          <a:p>
            <a:pPr lvl="2"/>
            <a:r>
              <a:rPr lang="en-US" altLang="en-US" sz="1800"/>
              <a:t>Goal = find people most likely to become customers</a:t>
            </a:r>
          </a:p>
          <a:p>
            <a:pPr lvl="1"/>
            <a:r>
              <a:rPr lang="en-US" altLang="en-US" sz="2000" b="1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target market:</a:t>
            </a:r>
            <a:r>
              <a:rPr lang="en-US" altLang="en-US" sz="2400"/>
              <a:t> A group of people identified as those most likely to become customers </a:t>
            </a:r>
          </a:p>
          <a:p>
            <a:pPr lvl="2"/>
            <a:r>
              <a:rPr lang="en-US" altLang="en-US" sz="1800"/>
              <a:t>all marketing strategies directed at target market</a:t>
            </a:r>
          </a:p>
          <a:p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5" descr="http://blog.clicktale.com/wp-content/uploads/2011/05/customer-profiles1.png">
            <a:hlinkClick r:id="rId2"/>
            <a:extLst>
              <a:ext uri="{FF2B5EF4-FFF2-40B4-BE49-F238E27FC236}">
                <a16:creationId xmlns:a16="http://schemas.microsoft.com/office/drawing/2014/main" id="{E340F8A4-AD15-4D10-A2AB-A547C6B130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3209925"/>
            <a:ext cx="4152900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7" name="Title 1">
            <a:extLst>
              <a:ext uri="{FF2B5EF4-FFF2-40B4-BE49-F238E27FC236}">
                <a16:creationId xmlns:a16="http://schemas.microsoft.com/office/drawing/2014/main" id="{84CECF12-B712-4D2C-9AF7-81B561362C7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04800" y="-3175"/>
            <a:ext cx="5486400" cy="10366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Customer Profile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65AF2-C2F3-421F-BB41-85E892972FB8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229600" cy="43735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Aft>
                <a:spcPct val="20000"/>
              </a:spcAft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To develop a clear picture of its target market, a business creates a customer profile</a:t>
            </a:r>
          </a:p>
          <a:p>
            <a:pPr eaLnBrk="1" hangingPunct="1">
              <a:spcAft>
                <a:spcPct val="20000"/>
              </a:spcAft>
              <a:buFontTx/>
              <a:buNone/>
            </a:pPr>
            <a:r>
              <a:rPr lang="en-US" altLang="en-US" sz="2400" b="1" dirty="0">
                <a:solidFill>
                  <a:srgbClr val="CA0C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customer profile </a:t>
            </a:r>
            <a:r>
              <a:rPr lang="en-US" altLang="en-US" sz="2400" dirty="0">
                <a:solidFill>
                  <a:srgbClr val="CA0C00"/>
                </a:solidFill>
                <a:latin typeface="Webdings" panose="05030102010509060703" pitchFamily="18" charset="2"/>
                <a:cs typeface="Times New Roman" panose="02020603050405020304" pitchFamily="18" charset="0"/>
              </a:rPr>
              <a:t>X</a:t>
            </a:r>
            <a:r>
              <a:rPr lang="en-US" altLang="en-US" sz="2400" dirty="0">
                <a:solidFill>
                  <a:srgbClr val="0000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 A list of information about the member of a target market most likely to buy my product</a:t>
            </a:r>
          </a:p>
          <a:p>
            <a:pPr eaLnBrk="1" hangingPunct="1">
              <a:spcAft>
                <a:spcPct val="20000"/>
              </a:spcAft>
              <a:buFontTx/>
              <a:buNone/>
            </a:pPr>
            <a:endParaRPr lang="en-US" altLang="en-US" sz="2000" dirty="0">
              <a:solidFill>
                <a:srgbClr val="000000"/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pPr eaLnBrk="1" hangingPunct="1">
              <a:spcAft>
                <a:spcPct val="20000"/>
              </a:spcAft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	What are some things that can be used to segment a target market?</a:t>
            </a:r>
          </a:p>
          <a:p>
            <a:pPr eaLnBrk="1" hangingPunct="1">
              <a:spcAft>
                <a:spcPct val="20000"/>
              </a:spcAft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	Student contributions?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utoUpdateAnimBg="0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Title 1">
            <a:extLst>
              <a:ext uri="{FF2B5EF4-FFF2-40B4-BE49-F238E27FC236}">
                <a16:creationId xmlns:a16="http://schemas.microsoft.com/office/drawing/2014/main" id="{ACB6BBCA-99AA-44EA-9B2C-74430562AD9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609600"/>
            <a:ext cx="8229600" cy="10366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Customer Profile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9D544B-88F6-4A4C-88F0-0B839FD10CB9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228600" y="1371600"/>
            <a:ext cx="8229600" cy="43735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Aft>
                <a:spcPct val="20000"/>
              </a:spcAft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There are many ways to segment a market.</a:t>
            </a:r>
          </a:p>
          <a:p>
            <a:pPr eaLnBrk="1" hangingPunct="1">
              <a:spcAft>
                <a:spcPct val="20000"/>
              </a:spcAft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Common ways to segment a </a:t>
            </a:r>
            <a:r>
              <a:rPr lang="en-US" altLang="en-US" sz="2400" b="1" dirty="0">
                <a:solidFill>
                  <a:srgbClr val="0000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target</a:t>
            </a:r>
            <a:r>
              <a:rPr lang="en-US" altLang="en-US" sz="2400" dirty="0">
                <a:solidFill>
                  <a:srgbClr val="0000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 market:</a:t>
            </a:r>
          </a:p>
          <a:p>
            <a:pPr marL="1200150" lvl="3" eaLnBrk="1" hangingPunct="1">
              <a:spcAft>
                <a:spcPct val="20000"/>
              </a:spcAft>
              <a:buClr>
                <a:srgbClr val="008000"/>
              </a:buClr>
              <a:buFont typeface="Symbol" panose="05050102010706020507" pitchFamily="18" charset="2"/>
              <a:buChar char="·"/>
            </a:pPr>
            <a:r>
              <a:rPr lang="en-US" altLang="en-US" sz="2400" dirty="0">
                <a:solidFill>
                  <a:srgbClr val="0000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Age					</a:t>
            </a:r>
          </a:p>
          <a:p>
            <a:pPr marL="1200150" lvl="3" eaLnBrk="1" hangingPunct="1">
              <a:spcAft>
                <a:spcPct val="20000"/>
              </a:spcAft>
              <a:buClr>
                <a:srgbClr val="008000"/>
              </a:buClr>
              <a:buFont typeface="Symbol" panose="05050102010706020507" pitchFamily="18" charset="2"/>
              <a:buChar char="·"/>
            </a:pPr>
            <a:r>
              <a:rPr lang="en-US" altLang="en-US" sz="2400" dirty="0">
                <a:solidFill>
                  <a:srgbClr val="0000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Gender</a:t>
            </a:r>
          </a:p>
          <a:p>
            <a:pPr marL="1200150" lvl="3" eaLnBrk="1" hangingPunct="1">
              <a:spcAft>
                <a:spcPct val="20000"/>
              </a:spcAft>
              <a:buClr>
                <a:srgbClr val="008000"/>
              </a:buClr>
              <a:buFont typeface="Symbol" panose="05050102010706020507" pitchFamily="18" charset="2"/>
              <a:buChar char="·"/>
            </a:pPr>
            <a:r>
              <a:rPr lang="en-US" altLang="en-US" sz="2400" dirty="0">
                <a:solidFill>
                  <a:srgbClr val="0000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Income level				</a:t>
            </a:r>
          </a:p>
          <a:p>
            <a:pPr marL="1200150" lvl="3" eaLnBrk="1" hangingPunct="1">
              <a:spcAft>
                <a:spcPct val="20000"/>
              </a:spcAft>
              <a:buClr>
                <a:srgbClr val="008000"/>
              </a:buClr>
              <a:buFont typeface="Symbol" panose="05050102010706020507" pitchFamily="18" charset="2"/>
              <a:buChar char="·"/>
            </a:pPr>
            <a:r>
              <a:rPr lang="en-US" altLang="en-US" sz="2400" dirty="0">
                <a:solidFill>
                  <a:srgbClr val="0000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Ethnic background			</a:t>
            </a:r>
          </a:p>
          <a:p>
            <a:pPr marL="1200150" lvl="3" eaLnBrk="1" hangingPunct="1">
              <a:spcAft>
                <a:spcPct val="20000"/>
              </a:spcAft>
              <a:buClr>
                <a:srgbClr val="008000"/>
              </a:buClr>
              <a:buFont typeface="Symbol" panose="05050102010706020507" pitchFamily="18" charset="2"/>
              <a:buChar char="·"/>
            </a:pPr>
            <a:r>
              <a:rPr lang="en-US" altLang="en-US" sz="2400" dirty="0">
                <a:solidFill>
                  <a:srgbClr val="0000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Marital Status</a:t>
            </a:r>
          </a:p>
          <a:p>
            <a:pPr marL="1200150" lvl="3" eaLnBrk="1" hangingPunct="1">
              <a:spcAft>
                <a:spcPct val="20000"/>
              </a:spcAft>
              <a:buClr>
                <a:srgbClr val="008000"/>
              </a:buClr>
              <a:buFont typeface="Symbol" panose="05050102010706020507" pitchFamily="18" charset="2"/>
              <a:buChar char="·"/>
            </a:pPr>
            <a:r>
              <a:rPr lang="en-US" altLang="en-US" sz="2400" dirty="0">
                <a:solidFill>
                  <a:srgbClr val="0000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Lifestyle/Interests/Hobbies</a:t>
            </a:r>
          </a:p>
          <a:p>
            <a:pPr marL="1200150" lvl="3" eaLnBrk="1" hangingPunct="1">
              <a:spcAft>
                <a:spcPct val="20000"/>
              </a:spcAft>
              <a:buClr>
                <a:srgbClr val="008000"/>
              </a:buClr>
              <a:buFont typeface="Symbol" panose="05050102010706020507" pitchFamily="18" charset="2"/>
              <a:buChar char="·"/>
            </a:pPr>
            <a:r>
              <a:rPr lang="en-US" altLang="en-US" sz="2400" dirty="0">
                <a:solidFill>
                  <a:srgbClr val="0000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Geographic residence</a:t>
            </a:r>
          </a:p>
          <a:p>
            <a:pPr marL="1200150" lvl="3" eaLnBrk="1" hangingPunct="1">
              <a:spcAft>
                <a:spcPct val="20000"/>
              </a:spcAft>
              <a:buClr>
                <a:srgbClr val="008000"/>
              </a:buClr>
              <a:buFont typeface="Symbol" panose="05050102010706020507" pitchFamily="18" charset="2"/>
              <a:buChar char="·"/>
            </a:pPr>
            <a:r>
              <a:rPr lang="en-US" altLang="en-US" sz="2400" dirty="0">
                <a:solidFill>
                  <a:srgbClr val="0000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How, what, where and when do they buy</a:t>
            </a:r>
          </a:p>
        </p:txBody>
      </p:sp>
      <p:pic>
        <p:nvPicPr>
          <p:cNvPr id="27650" name="Picture 5" descr="http://blog.clicktale.com/wp-content/uploads/2011/05/customer-profiles1.png">
            <a:hlinkClick r:id="rId2"/>
            <a:extLst>
              <a:ext uri="{FF2B5EF4-FFF2-40B4-BE49-F238E27FC236}">
                <a16:creationId xmlns:a16="http://schemas.microsoft.com/office/drawing/2014/main" id="{8F506E53-9482-455A-B8FA-3E65E2029D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5594" y="2667000"/>
            <a:ext cx="2942606" cy="2638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utoUpdateAnimBg="0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085481EA-77A9-438D-93DD-94BD1580756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914400"/>
            <a:ext cx="8229600" cy="11430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r>
              <a:rPr lang="en-US" altLang="en-US" dirty="0"/>
              <a:t>Snowmobile Example:</a:t>
            </a:r>
          </a:p>
        </p:txBody>
      </p:sp>
      <p:sp>
        <p:nvSpPr>
          <p:cNvPr id="28675" name="Content Placeholder 2">
            <a:extLst>
              <a:ext uri="{FF2B5EF4-FFF2-40B4-BE49-F238E27FC236}">
                <a16:creationId xmlns:a16="http://schemas.microsoft.com/office/drawing/2014/main" id="{0131FA3C-860C-4B94-9DE7-68BC1960C595}"/>
              </a:ext>
            </a:extLst>
          </p:cNvPr>
          <p:cNvSpPr>
            <a:spLocks noGrp="1"/>
          </p:cNvSpPr>
          <p:nvPr>
            <p:ph sz="half" idx="1"/>
          </p:nvPr>
        </p:nvSpPr>
        <p:spPr bwMode="auto">
          <a:xfrm>
            <a:off x="448408" y="2063262"/>
            <a:ext cx="4038600" cy="4525963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 fontScale="92500"/>
          </a:bodyPr>
          <a:lstStyle/>
          <a:p>
            <a:pPr marL="342900" lvl="1" eaLnBrk="1" hangingPunct="1">
              <a:lnSpc>
                <a:spcPct val="90000"/>
              </a:lnSpc>
              <a:spcAft>
                <a:spcPct val="20000"/>
              </a:spcAft>
              <a:buClr>
                <a:srgbClr val="008000"/>
              </a:buClr>
              <a:buFont typeface="Symbol" panose="05050102010706020507" pitchFamily="18" charset="2"/>
              <a:buChar char="·"/>
            </a:pPr>
            <a:r>
              <a:rPr lang="en-US" altLang="en-US" sz="2600" dirty="0"/>
              <a:t>Age	: 			</a:t>
            </a:r>
          </a:p>
          <a:p>
            <a:pPr marL="342900" lvl="1" eaLnBrk="1" hangingPunct="1">
              <a:lnSpc>
                <a:spcPct val="90000"/>
              </a:lnSpc>
              <a:spcAft>
                <a:spcPct val="20000"/>
              </a:spcAft>
              <a:buClr>
                <a:srgbClr val="008000"/>
              </a:buClr>
              <a:buFont typeface="Symbol" panose="05050102010706020507" pitchFamily="18" charset="2"/>
              <a:buChar char="·"/>
            </a:pPr>
            <a:r>
              <a:rPr lang="en-US" altLang="en-US" sz="2600" dirty="0"/>
              <a:t>Gender:</a:t>
            </a:r>
          </a:p>
          <a:p>
            <a:pPr marL="342900" lvl="1" eaLnBrk="1" hangingPunct="1">
              <a:lnSpc>
                <a:spcPct val="90000"/>
              </a:lnSpc>
              <a:spcAft>
                <a:spcPct val="20000"/>
              </a:spcAft>
              <a:buClr>
                <a:srgbClr val="008000"/>
              </a:buClr>
              <a:buFont typeface="Symbol" panose="05050102010706020507" pitchFamily="18" charset="2"/>
              <a:buChar char="·"/>
            </a:pPr>
            <a:r>
              <a:rPr lang="en-US" altLang="en-US" sz="2600" dirty="0"/>
              <a:t>Income level:  	</a:t>
            </a:r>
          </a:p>
          <a:p>
            <a:pPr marL="342900" lvl="1" eaLnBrk="1" hangingPunct="1">
              <a:lnSpc>
                <a:spcPct val="90000"/>
              </a:lnSpc>
              <a:spcAft>
                <a:spcPct val="20000"/>
              </a:spcAft>
              <a:buClr>
                <a:srgbClr val="008000"/>
              </a:buClr>
              <a:buFont typeface="Symbol" panose="05050102010706020507" pitchFamily="18" charset="2"/>
              <a:buChar char="·"/>
            </a:pPr>
            <a:r>
              <a:rPr lang="en-US" altLang="en-US" dirty="0"/>
              <a:t>Geographic residence:</a:t>
            </a:r>
          </a:p>
          <a:p>
            <a:pPr marL="342900" lvl="1" eaLnBrk="1" hangingPunct="1">
              <a:lnSpc>
                <a:spcPct val="90000"/>
              </a:lnSpc>
              <a:spcAft>
                <a:spcPct val="20000"/>
              </a:spcAft>
              <a:buClr>
                <a:srgbClr val="008000"/>
              </a:buClr>
              <a:buFont typeface="Symbol" panose="05050102010706020507" pitchFamily="18" charset="2"/>
              <a:buChar char="·"/>
            </a:pPr>
            <a:r>
              <a:rPr lang="en-US" altLang="en-US" sz="2600" dirty="0"/>
              <a:t>Marital Status</a:t>
            </a:r>
          </a:p>
          <a:p>
            <a:pPr marL="342900" lvl="1" eaLnBrk="1" hangingPunct="1">
              <a:lnSpc>
                <a:spcPct val="90000"/>
              </a:lnSpc>
              <a:spcAft>
                <a:spcPct val="20000"/>
              </a:spcAft>
              <a:buClr>
                <a:srgbClr val="008000"/>
              </a:buClr>
              <a:buFont typeface="Symbol" panose="05050102010706020507" pitchFamily="18" charset="2"/>
              <a:buChar char="·"/>
            </a:pPr>
            <a:r>
              <a:rPr lang="en-US" altLang="en-US" sz="2600" dirty="0"/>
              <a:t>Ethnic background:  			</a:t>
            </a:r>
          </a:p>
          <a:p>
            <a:pPr marL="342900" lvl="1" eaLnBrk="1" hangingPunct="1">
              <a:lnSpc>
                <a:spcPct val="90000"/>
              </a:lnSpc>
              <a:spcAft>
                <a:spcPct val="20000"/>
              </a:spcAft>
              <a:buClr>
                <a:srgbClr val="008000"/>
              </a:buClr>
              <a:buFont typeface="Symbol" panose="05050102010706020507" pitchFamily="18" charset="2"/>
              <a:buChar char="·"/>
            </a:pPr>
            <a:r>
              <a:rPr lang="en-US" altLang="en-US" sz="2600" dirty="0"/>
              <a:t>Occupation</a:t>
            </a:r>
          </a:p>
          <a:p>
            <a:pPr marL="342900" lvl="1" eaLnBrk="1" hangingPunct="1">
              <a:lnSpc>
                <a:spcPct val="90000"/>
              </a:lnSpc>
              <a:spcAft>
                <a:spcPct val="20000"/>
              </a:spcAft>
              <a:buClr>
                <a:srgbClr val="008000"/>
              </a:buClr>
              <a:buFont typeface="Symbol" panose="05050102010706020507" pitchFamily="18" charset="2"/>
              <a:buChar char="·"/>
            </a:pPr>
            <a:r>
              <a:rPr lang="en-US" altLang="en-US" sz="2600" dirty="0"/>
              <a:t>Lifestyle/Interests/Hobbies:</a:t>
            </a:r>
          </a:p>
          <a:p>
            <a:pPr>
              <a:lnSpc>
                <a:spcPct val="90000"/>
              </a:lnSpc>
            </a:pPr>
            <a:endParaRPr lang="en-US" altLang="en-US" sz="2000" dirty="0"/>
          </a:p>
        </p:txBody>
      </p:sp>
      <p:pic>
        <p:nvPicPr>
          <p:cNvPr id="1026" name="Picture 2" descr="This may contain: the outline of a person's body, with arms and legs spread out in front">
            <a:extLst>
              <a:ext uri="{FF2B5EF4-FFF2-40B4-BE49-F238E27FC236}">
                <a16:creationId xmlns:a16="http://schemas.microsoft.com/office/drawing/2014/main" id="{FD0A3C76-745C-6363-68B5-CC47BD7397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167" r="3" b="11388"/>
          <a:stretch/>
        </p:blipFill>
        <p:spPr bwMode="auto">
          <a:xfrm>
            <a:off x="4648200" y="1600200"/>
            <a:ext cx="4038600" cy="4525963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E53378E-2F7D-CD81-DE09-FACE6CE891C2}"/>
              </a:ext>
            </a:extLst>
          </p:cNvPr>
          <p:cNvSpPr/>
          <p:nvPr/>
        </p:nvSpPr>
        <p:spPr>
          <a:xfrm>
            <a:off x="5905500" y="2895600"/>
            <a:ext cx="1524000" cy="1524000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Person(s) most likely to buy my product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085481EA-77A9-438D-93DD-94BD1580756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81000" y="914400"/>
            <a:ext cx="8229600" cy="11430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r>
              <a:rPr lang="en-US" altLang="en-US" dirty="0"/>
              <a:t>Snowmobile Example:</a:t>
            </a:r>
          </a:p>
        </p:txBody>
      </p:sp>
      <p:pic>
        <p:nvPicPr>
          <p:cNvPr id="2050" name="Picture 2" descr="This may contain: the outline of a person's body, with arms and legs spread out in front">
            <a:extLst>
              <a:ext uri="{FF2B5EF4-FFF2-40B4-BE49-F238E27FC236}">
                <a16:creationId xmlns:a16="http://schemas.microsoft.com/office/drawing/2014/main" id="{29DC4B67-1CE2-B7A1-B01F-F2903475AF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167" r="3" b="11388"/>
          <a:stretch/>
        </p:blipFill>
        <p:spPr bwMode="auto">
          <a:xfrm>
            <a:off x="397119" y="1828800"/>
            <a:ext cx="4038600" cy="4525963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675" name="Content Placeholder 2">
            <a:extLst>
              <a:ext uri="{FF2B5EF4-FFF2-40B4-BE49-F238E27FC236}">
                <a16:creationId xmlns:a16="http://schemas.microsoft.com/office/drawing/2014/main" id="{0131FA3C-860C-4B94-9DE7-68BC1960C595}"/>
              </a:ext>
            </a:extLst>
          </p:cNvPr>
          <p:cNvSpPr>
            <a:spLocks noGrp="1"/>
          </p:cNvSpPr>
          <p:nvPr>
            <p:ph sz="half" idx="2"/>
          </p:nvPr>
        </p:nvSpPr>
        <p:spPr bwMode="auto">
          <a:xfrm>
            <a:off x="4267200" y="1928019"/>
            <a:ext cx="4495800" cy="4983162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 lnSpcReduction="10000"/>
          </a:bodyPr>
          <a:lstStyle/>
          <a:p>
            <a:pPr marL="400050" lvl="1" eaLnBrk="1" hangingPunct="1">
              <a:lnSpc>
                <a:spcPct val="90000"/>
              </a:lnSpc>
              <a:spcAft>
                <a:spcPct val="20000"/>
              </a:spcAft>
              <a:buClr>
                <a:srgbClr val="008000"/>
              </a:buClr>
              <a:buFont typeface="Symbol" panose="05050102010706020507" pitchFamily="18" charset="2"/>
              <a:buChar char="·"/>
            </a:pPr>
            <a:r>
              <a:rPr lang="en-US" altLang="en-US" sz="2100" dirty="0"/>
              <a:t>Age	: 40 and older			</a:t>
            </a:r>
          </a:p>
          <a:p>
            <a:pPr marL="400050" lvl="1" eaLnBrk="1" hangingPunct="1">
              <a:lnSpc>
                <a:spcPct val="90000"/>
              </a:lnSpc>
              <a:spcAft>
                <a:spcPct val="20000"/>
              </a:spcAft>
              <a:buClr>
                <a:srgbClr val="008000"/>
              </a:buClr>
              <a:buFont typeface="Symbol" panose="05050102010706020507" pitchFamily="18" charset="2"/>
              <a:buChar char="·"/>
            </a:pPr>
            <a:r>
              <a:rPr lang="en-US" altLang="en-US" sz="2100" dirty="0"/>
              <a:t>Gender:  Males</a:t>
            </a:r>
          </a:p>
          <a:p>
            <a:pPr marL="400050" lvl="1" eaLnBrk="1" hangingPunct="1">
              <a:lnSpc>
                <a:spcPct val="90000"/>
              </a:lnSpc>
              <a:spcAft>
                <a:spcPct val="20000"/>
              </a:spcAft>
              <a:buClr>
                <a:srgbClr val="008000"/>
              </a:buClr>
              <a:buFont typeface="Symbol" panose="05050102010706020507" pitchFamily="18" charset="2"/>
              <a:buChar char="·"/>
            </a:pPr>
            <a:r>
              <a:rPr lang="en-US" altLang="en-US" sz="2100" dirty="0"/>
              <a:t>Income level:  Middle to Upper class	</a:t>
            </a:r>
          </a:p>
          <a:p>
            <a:pPr marL="400050" lvl="1" eaLnBrk="1" hangingPunct="1">
              <a:lnSpc>
                <a:spcPct val="90000"/>
              </a:lnSpc>
              <a:spcAft>
                <a:spcPct val="20000"/>
              </a:spcAft>
              <a:buClr>
                <a:srgbClr val="008000"/>
              </a:buClr>
              <a:buFont typeface="Symbol" panose="05050102010706020507" pitchFamily="18" charset="2"/>
              <a:buChar char="·"/>
            </a:pPr>
            <a:r>
              <a:rPr lang="en-US" altLang="en-US" sz="2100" dirty="0"/>
              <a:t>Geographic residence: Colder Climate areas that get snow</a:t>
            </a:r>
          </a:p>
          <a:p>
            <a:pPr marL="400050" lvl="1" eaLnBrk="1" hangingPunct="1">
              <a:lnSpc>
                <a:spcPct val="90000"/>
              </a:lnSpc>
              <a:spcAft>
                <a:spcPct val="20000"/>
              </a:spcAft>
              <a:buClr>
                <a:srgbClr val="008000"/>
              </a:buClr>
              <a:buFont typeface="Symbol" panose="05050102010706020507" pitchFamily="18" charset="2"/>
              <a:buChar char="·"/>
            </a:pPr>
            <a:r>
              <a:rPr lang="en-US" altLang="en-US" sz="2100" dirty="0"/>
              <a:t>Marital Status – Married with children</a:t>
            </a:r>
          </a:p>
          <a:p>
            <a:pPr marL="400050" lvl="1" eaLnBrk="1" hangingPunct="1">
              <a:lnSpc>
                <a:spcPct val="90000"/>
              </a:lnSpc>
              <a:spcAft>
                <a:spcPct val="20000"/>
              </a:spcAft>
              <a:buClr>
                <a:srgbClr val="008000"/>
              </a:buClr>
              <a:buFont typeface="Symbol" panose="05050102010706020507" pitchFamily="18" charset="2"/>
              <a:buChar char="·"/>
            </a:pPr>
            <a:r>
              <a:rPr lang="en-US" altLang="en-US" sz="2100" dirty="0"/>
              <a:t>Ethnic background:  N/A			</a:t>
            </a:r>
          </a:p>
          <a:p>
            <a:pPr marL="400050" lvl="1" eaLnBrk="1" hangingPunct="1">
              <a:lnSpc>
                <a:spcPct val="90000"/>
              </a:lnSpc>
              <a:spcAft>
                <a:spcPct val="20000"/>
              </a:spcAft>
              <a:buClr>
                <a:srgbClr val="008000"/>
              </a:buClr>
              <a:buFont typeface="Symbol" panose="05050102010706020507" pitchFamily="18" charset="2"/>
              <a:buChar char="·"/>
            </a:pPr>
            <a:r>
              <a:rPr lang="en-US" altLang="en-US" sz="2100" dirty="0"/>
              <a:t>Occupation – N/A</a:t>
            </a:r>
          </a:p>
          <a:p>
            <a:pPr marL="400050" lvl="1" eaLnBrk="1" hangingPunct="1">
              <a:lnSpc>
                <a:spcPct val="90000"/>
              </a:lnSpc>
              <a:spcAft>
                <a:spcPct val="20000"/>
              </a:spcAft>
              <a:buClr>
                <a:srgbClr val="008000"/>
              </a:buClr>
              <a:buFont typeface="Symbol" panose="05050102010706020507" pitchFamily="18" charset="2"/>
              <a:buChar char="·"/>
            </a:pPr>
            <a:r>
              <a:rPr lang="en-US" altLang="en-US" sz="2100" dirty="0"/>
              <a:t>Lifestyle/Interests/Hobbies: </a:t>
            </a:r>
            <a:r>
              <a:rPr lang="en-US" sz="2100" b="0" i="0" dirty="0">
                <a:effectLst/>
              </a:rPr>
              <a:t>active outdoor lifestyle in the winter, family fun outdoor activity</a:t>
            </a:r>
            <a:endParaRPr lang="en-US" altLang="en-US" sz="2100" dirty="0"/>
          </a:p>
          <a:p>
            <a:pPr>
              <a:lnSpc>
                <a:spcPct val="90000"/>
              </a:lnSpc>
            </a:pPr>
            <a:endParaRPr lang="en-US" altLang="en-US" sz="15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8A5B757-3C02-7288-72EC-F3A49A9031C4}"/>
              </a:ext>
            </a:extLst>
          </p:cNvPr>
          <p:cNvSpPr/>
          <p:nvPr/>
        </p:nvSpPr>
        <p:spPr>
          <a:xfrm>
            <a:off x="1714500" y="2895600"/>
            <a:ext cx="1524000" cy="1524000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Person(s) most likely to buy my product</a:t>
            </a:r>
          </a:p>
        </p:txBody>
      </p:sp>
    </p:spTree>
    <p:extLst>
      <p:ext uri="{BB962C8B-B14F-4D97-AF65-F5344CB8AC3E}">
        <p14:creationId xmlns:p14="http://schemas.microsoft.com/office/powerpoint/2010/main" val="100705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Amazon.com - Black: Tesla Logo Sticker (Vinyl Decal Insignia Elon Musk  Design for Electric Cars, Trucks, Laptop (4 inch)">
            <a:extLst>
              <a:ext uri="{FF2B5EF4-FFF2-40B4-BE49-F238E27FC236}">
                <a16:creationId xmlns:a16="http://schemas.microsoft.com/office/drawing/2014/main" id="{7D4AFC9F-7EC6-6910-41D2-802E732527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2514600"/>
            <a:ext cx="19431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62D4D6C-193F-7CE0-A2B9-0FCC767EA37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81000" y="1219200"/>
            <a:ext cx="8229600" cy="11430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r>
              <a:rPr lang="en-US" altLang="en-US" dirty="0"/>
              <a:t>What company is this LOGO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3CA137F-343D-6EC5-9998-759B96E32856}"/>
              </a:ext>
            </a:extLst>
          </p:cNvPr>
          <p:cNvSpPr txBox="1">
            <a:spLocks/>
          </p:cNvSpPr>
          <p:nvPr/>
        </p:nvSpPr>
        <p:spPr bwMode="auto">
          <a:xfrm>
            <a:off x="209550" y="4953000"/>
            <a:ext cx="8229600" cy="1143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 fontScale="925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altLang="en-US" kern="0" dirty="0"/>
              <a:t>Most of not all of you recognize this.  What is this called?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8FA82BD-781A-726D-D697-DE9A5BEB2E21}"/>
              </a:ext>
            </a:extLst>
          </p:cNvPr>
          <p:cNvSpPr/>
          <p:nvPr/>
        </p:nvSpPr>
        <p:spPr>
          <a:xfrm>
            <a:off x="4800600" y="5943600"/>
            <a:ext cx="3638550" cy="762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Brand Penetration</a:t>
            </a:r>
          </a:p>
        </p:txBody>
      </p:sp>
    </p:spTree>
    <p:extLst>
      <p:ext uri="{BB962C8B-B14F-4D97-AF65-F5344CB8AC3E}">
        <p14:creationId xmlns:p14="http://schemas.microsoft.com/office/powerpoint/2010/main" val="28626474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This may contain: the outline of a person's body, with arms and legs spread out in front">
            <a:extLst>
              <a:ext uri="{FF2B5EF4-FFF2-40B4-BE49-F238E27FC236}">
                <a16:creationId xmlns:a16="http://schemas.microsoft.com/office/drawing/2014/main" id="{3C267980-BF4F-5542-89AB-A0866E460D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167" r="3" b="11388"/>
          <a:stretch/>
        </p:blipFill>
        <p:spPr bwMode="auto">
          <a:xfrm>
            <a:off x="5513960" y="2564299"/>
            <a:ext cx="3331685" cy="3733741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B813C7F-E67A-5F43-E931-D9B4CFB990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03166"/>
            <a:ext cx="8229600" cy="1143000"/>
          </a:xfrm>
        </p:spPr>
        <p:txBody>
          <a:bodyPr/>
          <a:lstStyle/>
          <a:p>
            <a:r>
              <a:rPr lang="en-US" dirty="0"/>
              <a:t>Tesla Assignment Model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0F2A05F-AF47-61CA-A58E-48933118E0C5}"/>
              </a:ext>
            </a:extLst>
          </p:cNvPr>
          <p:cNvGrpSpPr/>
          <p:nvPr/>
        </p:nvGrpSpPr>
        <p:grpSpPr>
          <a:xfrm>
            <a:off x="228600" y="1695328"/>
            <a:ext cx="5200650" cy="5145087"/>
            <a:chOff x="1343025" y="1066800"/>
            <a:chExt cx="5200650" cy="5145087"/>
          </a:xfrm>
        </p:grpSpPr>
        <p:pic>
          <p:nvPicPr>
            <p:cNvPr id="3074" name="Picture 2" descr="Tesla Massively Reduces Prices. Here Are the New Prices and Why They Did It">
              <a:extLst>
                <a:ext uri="{FF2B5EF4-FFF2-40B4-BE49-F238E27FC236}">
                  <a16:creationId xmlns:a16="http://schemas.microsoft.com/office/drawing/2014/main" id="{9ABDE5CD-933F-667C-A50F-076068814CC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3125"/>
            <a:stretch/>
          </p:blipFill>
          <p:spPr bwMode="auto">
            <a:xfrm>
              <a:off x="1343025" y="1066800"/>
              <a:ext cx="5200650" cy="51450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" name="Picture 2" descr="Tesla Massively Reduces Prices. Here Are the New Prices and Why They Did It">
              <a:extLst>
                <a:ext uri="{FF2B5EF4-FFF2-40B4-BE49-F238E27FC236}">
                  <a16:creationId xmlns:a16="http://schemas.microsoft.com/office/drawing/2014/main" id="{30CF5604-16B4-D69E-27EA-97AAEFB389DB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417" t="22215" r="30833"/>
            <a:stretch/>
          </p:blipFill>
          <p:spPr bwMode="auto">
            <a:xfrm>
              <a:off x="5286375" y="2209800"/>
              <a:ext cx="1257300" cy="40020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Rectangle 7">
            <a:extLst>
              <a:ext uri="{FF2B5EF4-FFF2-40B4-BE49-F238E27FC236}">
                <a16:creationId xmlns:a16="http://schemas.microsoft.com/office/drawing/2014/main" id="{0F955ED1-8022-6D10-27F0-CC32FEE5EB70}"/>
              </a:ext>
            </a:extLst>
          </p:cNvPr>
          <p:cNvSpPr/>
          <p:nvPr/>
        </p:nvSpPr>
        <p:spPr>
          <a:xfrm>
            <a:off x="6480232" y="3466976"/>
            <a:ext cx="1399143" cy="1447800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Person(s) most likely to buy my product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C12D28DF-34A7-967B-1923-23071ABA3918}"/>
              </a:ext>
            </a:extLst>
          </p:cNvPr>
          <p:cNvSpPr txBox="1">
            <a:spLocks/>
          </p:cNvSpPr>
          <p:nvPr/>
        </p:nvSpPr>
        <p:spPr bwMode="auto">
          <a:xfrm>
            <a:off x="313310" y="1428931"/>
            <a:ext cx="8229600" cy="1143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altLang="en-US" kern="0" dirty="0"/>
              <a:t>Your teacher will sign your work</a:t>
            </a:r>
          </a:p>
        </p:txBody>
      </p:sp>
    </p:spTree>
    <p:extLst>
      <p:ext uri="{BB962C8B-B14F-4D97-AF65-F5344CB8AC3E}">
        <p14:creationId xmlns:p14="http://schemas.microsoft.com/office/powerpoint/2010/main" val="39405852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8961</TotalTime>
  <Words>363</Words>
  <Application>Microsoft Office PowerPoint</Application>
  <PresentationFormat>On-screen Show (4:3)</PresentationFormat>
  <Paragraphs>55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Symbol</vt:lpstr>
      <vt:lpstr>Verdana</vt:lpstr>
      <vt:lpstr>Arial</vt:lpstr>
      <vt:lpstr>squeaky chalk sound</vt:lpstr>
      <vt:lpstr>Calibri</vt:lpstr>
      <vt:lpstr>Webdings</vt:lpstr>
      <vt:lpstr>Default Design</vt:lpstr>
      <vt:lpstr>Chapter 2-1</vt:lpstr>
      <vt:lpstr>PowerPoint Presentation</vt:lpstr>
      <vt:lpstr>Target Market and Market Segmentation </vt:lpstr>
      <vt:lpstr>Customer Profile</vt:lpstr>
      <vt:lpstr>Customer Profile</vt:lpstr>
      <vt:lpstr>Snowmobile Example:</vt:lpstr>
      <vt:lpstr>Snowmobile Example:</vt:lpstr>
      <vt:lpstr>What company is this LOGO</vt:lpstr>
      <vt:lpstr>Tesla Assignment Model</vt:lpstr>
      <vt:lpstr>Answers to the Tesla Assignment</vt:lpstr>
    </vt:vector>
  </TitlesOfParts>
  <Company>IdeaWork Studios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Jay Schwartz</dc:creator>
  <cp:lastModifiedBy>Cassie Vetter</cp:lastModifiedBy>
  <cp:revision>368</cp:revision>
  <cp:lastPrinted>2013-09-24T15:52:32Z</cp:lastPrinted>
  <dcterms:created xsi:type="dcterms:W3CDTF">2005-03-05T18:30:39Z</dcterms:created>
  <dcterms:modified xsi:type="dcterms:W3CDTF">2024-10-20T16:00:05Z</dcterms:modified>
</cp:coreProperties>
</file>